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60" r:id="rId2"/>
  </p:sldIdLst>
  <p:sldSz cx="7559675" cy="1069181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1918"/>
    <a:srgbClr val="B4B5B4"/>
    <a:srgbClr val="8A8B8A"/>
    <a:srgbClr val="4DAF46"/>
    <a:srgbClr val="C1DA94"/>
    <a:srgbClr val="B9CDE5"/>
    <a:srgbClr val="E6B9B8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22" autoAdjust="0"/>
    <p:restoredTop sz="94660"/>
  </p:normalViewPr>
  <p:slideViewPr>
    <p:cSldViewPr>
      <p:cViewPr varScale="1">
        <p:scale>
          <a:sx n="44" d="100"/>
          <a:sy n="44" d="100"/>
        </p:scale>
        <p:origin x="2616" y="66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BC669B-813E-8543-89EA-3578D434D487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90750" y="1233488"/>
            <a:ext cx="23542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F0C393-3B7F-0640-B181-414C2B3D75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278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522F8-1FF4-43C4-93EF-31393FA94BFD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12414-84B0-48F5-A543-D5CA2321E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1884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630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522F8-1FF4-43C4-93EF-31393FA94BFD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12414-84B0-48F5-A543-D5CA2321E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9144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522F8-1FF4-43C4-93EF-31393FA94BFD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12414-84B0-48F5-A543-D5CA2321E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668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522F8-1FF4-43C4-93EF-31393FA94BFD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12414-84B0-48F5-A543-D5CA2321E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1882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522F8-1FF4-43C4-93EF-31393FA94BFD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12414-84B0-48F5-A543-D5CA2321E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7638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522F8-1FF4-43C4-93EF-31393FA94BFD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12414-84B0-48F5-A543-D5CA2321E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3939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522F8-1FF4-43C4-93EF-31393FA94BFD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12414-84B0-48F5-A543-D5CA2321E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7698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522F8-1FF4-43C4-93EF-31393FA94BFD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12414-84B0-48F5-A543-D5CA2321E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0643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509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522F8-1FF4-43C4-93EF-31393FA94BFD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12414-84B0-48F5-A543-D5CA2321E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496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565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下矢印 129">
            <a:extLst>
              <a:ext uri="{FF2B5EF4-FFF2-40B4-BE49-F238E27FC236}">
                <a16:creationId xmlns:a16="http://schemas.microsoft.com/office/drawing/2014/main" id="{4740B000-EF3B-1707-3116-DFB857970870}"/>
              </a:ext>
            </a:extLst>
          </p:cNvPr>
          <p:cNvSpPr/>
          <p:nvPr/>
        </p:nvSpPr>
        <p:spPr>
          <a:xfrm>
            <a:off x="2997979" y="3230131"/>
            <a:ext cx="410979" cy="248573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>
            <a:spLocks/>
          </p:cNvSpPr>
          <p:nvPr/>
        </p:nvSpPr>
        <p:spPr>
          <a:xfrm>
            <a:off x="-25027" y="403285"/>
            <a:ext cx="7559675" cy="23852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altLang="ja-JP" sz="1500" b="1" spc="300" dirty="0">
                <a:effectLst/>
                <a:latin typeface="Meiryo" panose="020B0604030504040204" pitchFamily="34" charset="-128"/>
                <a:ea typeface="Meiryo" panose="020B0604030504040204" pitchFamily="34" charset="-128"/>
                <a:cs typeface="メイリオ" panose="020B0604030504040204" pitchFamily="50" charset="-128"/>
              </a:rPr>
              <a:t>〈</a:t>
            </a:r>
            <a:r>
              <a:rPr lang="ja-JP" altLang="en-US" sz="1500" b="1">
                <a:effectLst/>
                <a:latin typeface="Meiryo" panose="020B0604030504040204" pitchFamily="34" charset="-128"/>
                <a:ea typeface="Meiryo" panose="020B0604030504040204" pitchFamily="34" charset="-128"/>
                <a:cs typeface="メイリオ" panose="020B0604030504040204" pitchFamily="50" charset="-128"/>
              </a:rPr>
              <a:t>手順書例：褥瘡または慢性創傷の治療における血流のない壊死組織の除</a:t>
            </a:r>
            <a:r>
              <a:rPr lang="ja-JP" altLang="en-US" sz="1500" b="1" spc="300">
                <a:effectLst/>
                <a:latin typeface="Meiryo" panose="020B0604030504040204" pitchFamily="34" charset="-128"/>
                <a:ea typeface="Meiryo" panose="020B0604030504040204" pitchFamily="34" charset="-128"/>
                <a:cs typeface="メイリオ" panose="020B0604030504040204" pitchFamily="50" charset="-128"/>
              </a:rPr>
              <a:t>去</a:t>
            </a:r>
            <a:r>
              <a:rPr lang="en-US" altLang="ja-JP" sz="1500" b="1" dirty="0">
                <a:effectLst/>
                <a:latin typeface="Meiryo" panose="020B0604030504040204" pitchFamily="34" charset="-128"/>
                <a:ea typeface="Meiryo" panose="020B0604030504040204" pitchFamily="34" charset="-128"/>
                <a:cs typeface="メイリオ" panose="020B0604030504040204" pitchFamily="50" charset="-128"/>
              </a:rPr>
              <a:t>〉</a:t>
            </a:r>
            <a:endParaRPr lang="ja-JP" altLang="ja-JP" sz="1500" b="1">
              <a:effectLst/>
              <a:latin typeface="Meiryo" panose="020B0604030504040204" pitchFamily="34" charset="-128"/>
              <a:ea typeface="Meiryo" panose="020B0604030504040204" pitchFamily="34" charset="-128"/>
              <a:cs typeface="メイリオ" panose="020B0604030504040204" pitchFamily="50" charset="-128"/>
            </a:endParaRPr>
          </a:p>
        </p:txBody>
      </p:sp>
      <p:sp>
        <p:nvSpPr>
          <p:cNvPr id="31" name="円/楕円 30"/>
          <p:cNvSpPr/>
          <p:nvPr/>
        </p:nvSpPr>
        <p:spPr>
          <a:xfrm>
            <a:off x="6105795" y="2484446"/>
            <a:ext cx="1010634" cy="471806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1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5483B3A3-BB4F-FC33-2286-FA259DFD9547}"/>
              </a:ext>
            </a:extLst>
          </p:cNvPr>
          <p:cNvSpPr txBox="1"/>
          <p:nvPr/>
        </p:nvSpPr>
        <p:spPr>
          <a:xfrm>
            <a:off x="6090507" y="3050735"/>
            <a:ext cx="1025922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ja-JP" altLang="en-US" sz="1000">
                <a:latin typeface="Meiryo" panose="020B0604030504040204" pitchFamily="34" charset="-128"/>
                <a:ea typeface="Meiryo" panose="020B0604030504040204" pitchFamily="34" charset="-128"/>
              </a:rPr>
              <a:t>安定・緊急性あり</a:t>
            </a:r>
            <a:endParaRPr lang="ja-JP" altLang="en-US" sz="10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18D3F8EF-9B44-92BB-8B23-460908364174}"/>
              </a:ext>
            </a:extLst>
          </p:cNvPr>
          <p:cNvSpPr/>
          <p:nvPr/>
        </p:nvSpPr>
        <p:spPr>
          <a:xfrm>
            <a:off x="467838" y="737648"/>
            <a:ext cx="6623999" cy="503999"/>
          </a:xfrm>
          <a:prstGeom prst="rect">
            <a:avLst/>
          </a:prstGeom>
          <a:noFill/>
          <a:ln w="6350">
            <a:solidFill>
              <a:schemeClr val="tx1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B99A7E7A-A674-CDB1-F5B6-CF56EF873307}"/>
              </a:ext>
            </a:extLst>
          </p:cNvPr>
          <p:cNvSpPr/>
          <p:nvPr/>
        </p:nvSpPr>
        <p:spPr>
          <a:xfrm>
            <a:off x="846893" y="812271"/>
            <a:ext cx="512961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ctr"/>
            <a:r>
              <a:rPr lang="ja-JP" altLang="en-US" sz="800" kern="700" spc="200">
                <a:latin typeface="Meiryo" panose="020B0604030504040204" pitchFamily="34" charset="-128"/>
                <a:ea typeface="Meiryo" panose="020B0604030504040204" pitchFamily="34" charset="-128"/>
              </a:rPr>
              <a:t>患者氏名</a:t>
            </a:r>
            <a:endParaRPr lang="ja-JP" altLang="en-US" sz="800" kern="700" spc="2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51823D19-A37C-83B1-A855-CAA90AEA55F0}"/>
              </a:ext>
            </a:extLst>
          </p:cNvPr>
          <p:cNvSpPr/>
          <p:nvPr/>
        </p:nvSpPr>
        <p:spPr>
          <a:xfrm>
            <a:off x="4150662" y="812271"/>
            <a:ext cx="512961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ctr"/>
            <a:r>
              <a:rPr lang="ja-JP" altLang="en-US" sz="800" kern="700" spc="200">
                <a:latin typeface="Meiryo" panose="020B0604030504040204" pitchFamily="34" charset="-128"/>
                <a:ea typeface="Meiryo" panose="020B0604030504040204" pitchFamily="34" charset="-128"/>
              </a:rPr>
              <a:t>指示期間</a:t>
            </a:r>
            <a:endParaRPr lang="ja-JP" altLang="en-US" sz="800" kern="7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B09653A8-A40A-089C-C3C7-187F862D2ECD}"/>
              </a:ext>
            </a:extLst>
          </p:cNvPr>
          <p:cNvSpPr/>
          <p:nvPr/>
        </p:nvSpPr>
        <p:spPr>
          <a:xfrm>
            <a:off x="539120" y="1063508"/>
            <a:ext cx="1128514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ctr"/>
            <a:r>
              <a:rPr lang="ja-JP" altLang="en-US" sz="800" kern="700">
                <a:latin typeface="Meiryo" panose="020B0604030504040204" pitchFamily="34" charset="-128"/>
                <a:ea typeface="Meiryo" panose="020B0604030504040204" pitchFamily="34" charset="-128"/>
              </a:rPr>
              <a:t>訪問看護ステーション名</a:t>
            </a:r>
            <a:endParaRPr lang="ja-JP" altLang="en-US" sz="800" kern="7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2994C1CF-C011-A2D7-870E-9A3235FFB6DA}"/>
              </a:ext>
            </a:extLst>
          </p:cNvPr>
          <p:cNvSpPr/>
          <p:nvPr/>
        </p:nvSpPr>
        <p:spPr>
          <a:xfrm>
            <a:off x="3919829" y="1063508"/>
            <a:ext cx="974626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ctr"/>
            <a:r>
              <a:rPr lang="ja-JP" altLang="en-US" sz="800" kern="700" spc="150" dirty="0">
                <a:latin typeface="Meiryo" panose="020B0604030504040204" pitchFamily="34" charset="-128"/>
                <a:ea typeface="Meiryo" panose="020B0604030504040204" pitchFamily="34" charset="-128"/>
              </a:rPr>
              <a:t>特定行為看護師名</a:t>
            </a: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A73E01EB-26CC-2DEE-6DBA-E2CB0A91D736}"/>
              </a:ext>
            </a:extLst>
          </p:cNvPr>
          <p:cNvSpPr/>
          <p:nvPr/>
        </p:nvSpPr>
        <p:spPr>
          <a:xfrm>
            <a:off x="5168016" y="1074443"/>
            <a:ext cx="1880077" cy="123111"/>
          </a:xfrm>
          <a:prstGeom prst="rect">
            <a:avLst/>
          </a:prstGeom>
        </p:spPr>
        <p:txBody>
          <a:bodyPr wrap="square" lIns="0" tIns="0" rIns="0" bIns="0" anchor="ctr" anchorCtr="1">
            <a:spAutoFit/>
          </a:bodyPr>
          <a:lstStyle/>
          <a:p>
            <a:pPr algn="r"/>
            <a:r>
              <a:rPr lang="ja-JP" altLang="en-US" sz="800" kern="700" spc="200" dirty="0">
                <a:latin typeface="Meiryo" panose="020B0604030504040204" pitchFamily="34" charset="-128"/>
                <a:ea typeface="Meiryo" panose="020B0604030504040204" pitchFamily="34" charset="-128"/>
              </a:rPr>
              <a:t>　　　　　　　　　　　　様</a:t>
            </a:r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02CBE279-3809-A0F1-F28F-9C9A8CE6170A}"/>
              </a:ext>
            </a:extLst>
          </p:cNvPr>
          <p:cNvSpPr/>
          <p:nvPr/>
        </p:nvSpPr>
        <p:spPr>
          <a:xfrm>
            <a:off x="5086017" y="826520"/>
            <a:ext cx="1962076" cy="10772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ja-JP" altLang="en-US" sz="700" kern="700" spc="200" dirty="0">
                <a:latin typeface="Meiryo" panose="020B0604030504040204" pitchFamily="34" charset="-128"/>
                <a:ea typeface="Meiryo" panose="020B0604030504040204" pitchFamily="34" charset="-128"/>
              </a:rPr>
              <a:t>　　　年　月　日</a:t>
            </a:r>
            <a:r>
              <a:rPr lang="en-US" altLang="ja-JP" sz="700" kern="700" spc="200" dirty="0">
                <a:latin typeface="Meiryo" panose="020B0604030504040204" pitchFamily="34" charset="-128"/>
                <a:ea typeface="Meiryo" panose="020B0604030504040204" pitchFamily="34" charset="-128"/>
              </a:rPr>
              <a:t>〜</a:t>
            </a:r>
            <a:r>
              <a:rPr lang="ja-JP" altLang="en-US" sz="700" kern="700" spc="200" dirty="0">
                <a:latin typeface="Meiryo" panose="020B0604030504040204" pitchFamily="34" charset="-128"/>
                <a:ea typeface="Meiryo" panose="020B0604030504040204" pitchFamily="34" charset="-128"/>
              </a:rPr>
              <a:t>　　</a:t>
            </a:r>
            <a:r>
              <a:rPr lang="en-US" altLang="ja-JP" sz="700" kern="700" spc="2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ja-JP" altLang="en-US" sz="700" kern="700" spc="200" dirty="0">
                <a:latin typeface="Meiryo" panose="020B0604030504040204" pitchFamily="34" charset="-128"/>
                <a:ea typeface="Meiryo" panose="020B0604030504040204" pitchFamily="34" charset="-128"/>
              </a:rPr>
              <a:t>年　月　日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A0487C3B-327D-C2BA-3D4C-B5D9B023789D}"/>
              </a:ext>
            </a:extLst>
          </p:cNvPr>
          <p:cNvSpPr/>
          <p:nvPr/>
        </p:nvSpPr>
        <p:spPr>
          <a:xfrm>
            <a:off x="1862109" y="855190"/>
            <a:ext cx="1917728" cy="123111"/>
          </a:xfrm>
          <a:prstGeom prst="rect">
            <a:avLst/>
          </a:prstGeom>
        </p:spPr>
        <p:txBody>
          <a:bodyPr wrap="square" lIns="0" tIns="0" rIns="0" bIns="0" anchor="ctr" anchorCtr="1">
            <a:spAutoFit/>
          </a:bodyPr>
          <a:lstStyle/>
          <a:p>
            <a:pPr algn="r"/>
            <a:r>
              <a:rPr lang="ja-JP" altLang="en-US" sz="800" kern="700" spc="200" dirty="0">
                <a:latin typeface="Meiryo" panose="020B0604030504040204" pitchFamily="34" charset="-128"/>
                <a:ea typeface="Meiryo" panose="020B0604030504040204" pitchFamily="34" charset="-128"/>
              </a:rPr>
              <a:t>　　　　　　　　　　　　様</a:t>
            </a:r>
          </a:p>
        </p:txBody>
      </p:sp>
      <p:grpSp>
        <p:nvGrpSpPr>
          <p:cNvPr id="162" name="グループ化 161">
            <a:extLst>
              <a:ext uri="{FF2B5EF4-FFF2-40B4-BE49-F238E27FC236}">
                <a16:creationId xmlns:a16="http://schemas.microsoft.com/office/drawing/2014/main" id="{3A4F84FF-8ED2-2089-6695-638D6576D17B}"/>
              </a:ext>
            </a:extLst>
          </p:cNvPr>
          <p:cNvGrpSpPr/>
          <p:nvPr/>
        </p:nvGrpSpPr>
        <p:grpSpPr>
          <a:xfrm>
            <a:off x="467469" y="1470924"/>
            <a:ext cx="5472000" cy="1764000"/>
            <a:chOff x="539835" y="1453551"/>
            <a:chExt cx="5472000" cy="1764000"/>
          </a:xfrm>
        </p:grpSpPr>
        <p:sp>
          <p:nvSpPr>
            <p:cNvPr id="51" name="テキスト ボックス 50">
              <a:extLst>
                <a:ext uri="{FF2B5EF4-FFF2-40B4-BE49-F238E27FC236}">
                  <a16:creationId xmlns:a16="http://schemas.microsoft.com/office/drawing/2014/main" id="{B8CCD243-80CD-289C-A079-C353B559A180}"/>
                </a:ext>
              </a:extLst>
            </p:cNvPr>
            <p:cNvSpPr txBox="1"/>
            <p:nvPr/>
          </p:nvSpPr>
          <p:spPr>
            <a:xfrm>
              <a:off x="566173" y="1580624"/>
              <a:ext cx="4334520" cy="20005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kumimoji="1" lang="en-US" altLang="ja-JP" sz="1300" b="1" dirty="0">
                  <a:latin typeface="Meiryo" panose="020B0604030504040204" pitchFamily="34" charset="-128"/>
                  <a:ea typeface="Meiryo" panose="020B0604030504040204" pitchFamily="34" charset="-128"/>
                </a:rPr>
                <a:t>【</a:t>
              </a:r>
              <a:r>
                <a:rPr kumimoji="1" lang="ja-JP" altLang="en-US" sz="1300" b="1">
                  <a:latin typeface="Meiryo" panose="020B0604030504040204" pitchFamily="34" charset="-128"/>
                  <a:ea typeface="Meiryo" panose="020B0604030504040204" pitchFamily="34" charset="-128"/>
                </a:rPr>
                <a:t>当該手順書に関する特定行為の対象となる患者の褥瘡</a:t>
              </a:r>
              <a:r>
                <a:rPr kumimoji="1" lang="en-US" altLang="ja-JP" sz="1300" b="1" dirty="0">
                  <a:latin typeface="Meiryo" panose="020B0604030504040204" pitchFamily="34" charset="-128"/>
                  <a:ea typeface="Meiryo" panose="020B0604030504040204" pitchFamily="34" charset="-128"/>
                </a:rPr>
                <a:t>】</a:t>
              </a:r>
              <a:endParaRPr kumimoji="1" lang="ja-JP" altLang="en-US" sz="1300" b="1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53" name="テキスト ボックス 52">
              <a:extLst>
                <a:ext uri="{FF2B5EF4-FFF2-40B4-BE49-F238E27FC236}">
                  <a16:creationId xmlns:a16="http://schemas.microsoft.com/office/drawing/2014/main" id="{1259CB5F-E3A8-D469-48C0-F50D7333C1FB}"/>
                </a:ext>
              </a:extLst>
            </p:cNvPr>
            <p:cNvSpPr txBox="1"/>
            <p:nvPr/>
          </p:nvSpPr>
          <p:spPr>
            <a:xfrm>
              <a:off x="670722" y="1827069"/>
              <a:ext cx="2821285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kumimoji="1" lang="ja-JP" altLang="en-US" sz="1000">
                  <a:latin typeface="Meiryo" panose="020B0604030504040204" pitchFamily="34" charset="-128"/>
                  <a:ea typeface="Meiryo" panose="020B0604030504040204" pitchFamily="34" charset="-128"/>
                </a:rPr>
                <a:t>訪問看護を受けている居宅患者又は施設入所者で</a:t>
              </a:r>
            </a:p>
          </p:txBody>
        </p:sp>
        <p:sp>
          <p:nvSpPr>
            <p:cNvPr id="55" name="テキスト ボックス 54">
              <a:extLst>
                <a:ext uri="{FF2B5EF4-FFF2-40B4-BE49-F238E27FC236}">
                  <a16:creationId xmlns:a16="http://schemas.microsoft.com/office/drawing/2014/main" id="{DE5367FC-692D-F217-11AE-10F71B98CCB4}"/>
                </a:ext>
              </a:extLst>
            </p:cNvPr>
            <p:cNvSpPr txBox="1"/>
            <p:nvPr/>
          </p:nvSpPr>
          <p:spPr>
            <a:xfrm>
              <a:off x="670722" y="2002114"/>
              <a:ext cx="5255999" cy="91563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kumimoji="1" lang="ja-JP" altLang="en-US" sz="1000" dirty="0">
                  <a:latin typeface="Meiryo" panose="020B0604030504040204" pitchFamily="34" charset="-128"/>
                  <a:ea typeface="Meiryo" panose="020B0604030504040204" pitchFamily="34" charset="-128"/>
                </a:rPr>
                <a:t>□関節以外の部位に発生した褥瘡（部位：　　　　　　　　　　　　　　　　　　　　</a:t>
              </a:r>
              <a:r>
                <a:rPr kumimoji="1" lang="en-US" altLang="ja-JP" sz="1000" dirty="0">
                  <a:latin typeface="Meiryo" panose="020B0604030504040204" pitchFamily="34" charset="-128"/>
                  <a:ea typeface="Meiryo" panose="020B0604030504040204" pitchFamily="34" charset="-128"/>
                </a:rPr>
                <a:t> </a:t>
              </a:r>
              <a:r>
                <a:rPr kumimoji="1" lang="ja-JP" altLang="en-US" sz="1000" dirty="0">
                  <a:latin typeface="Meiryo" panose="020B0604030504040204" pitchFamily="34" charset="-128"/>
                  <a:ea typeface="Meiryo" panose="020B0604030504040204" pitchFamily="34" charset="-128"/>
                </a:rPr>
                <a:t>　）</a:t>
              </a:r>
              <a:endParaRPr kumimoji="1" lang="en-US" altLang="ja-JP" sz="1000" dirty="0">
                <a:latin typeface="Meiryo" panose="020B0604030504040204" pitchFamily="34" charset="-128"/>
                <a:ea typeface="Meiryo" panose="020B0604030504040204" pitchFamily="34" charset="-128"/>
              </a:endParaRPr>
            </a:p>
            <a:p>
              <a:pPr>
                <a:lnSpc>
                  <a:spcPct val="120000"/>
                </a:lnSpc>
              </a:pPr>
              <a:r>
                <a:rPr kumimoji="1" lang="ja-JP" altLang="en-US" sz="1000" dirty="0">
                  <a:latin typeface="Meiryo" panose="020B0604030504040204" pitchFamily="34" charset="-128"/>
                  <a:ea typeface="Meiryo" panose="020B0604030504040204" pitchFamily="34" charset="-128"/>
                </a:rPr>
                <a:t>□壊死組織に血流が認められない褥瘡</a:t>
              </a:r>
              <a:endParaRPr kumimoji="1" lang="en-US" altLang="ja-JP" sz="1000" dirty="0">
                <a:latin typeface="Meiryo" panose="020B0604030504040204" pitchFamily="34" charset="-128"/>
                <a:ea typeface="Meiryo" panose="020B0604030504040204" pitchFamily="34" charset="-128"/>
              </a:endParaRPr>
            </a:p>
            <a:p>
              <a:pPr>
                <a:lnSpc>
                  <a:spcPct val="120000"/>
                </a:lnSpc>
              </a:pPr>
              <a:r>
                <a:rPr kumimoji="1" lang="ja-JP" altLang="en-US" sz="1000" dirty="0">
                  <a:latin typeface="Meiryo" panose="020B0604030504040204" pitchFamily="34" charset="-128"/>
                  <a:ea typeface="Meiryo" panose="020B0604030504040204" pitchFamily="34" charset="-128"/>
                </a:rPr>
                <a:t>□感染徴候が認められない褥瘡</a:t>
              </a:r>
              <a:endParaRPr kumimoji="1" lang="en-US" altLang="ja-JP" sz="1000" dirty="0">
                <a:latin typeface="Meiryo" panose="020B0604030504040204" pitchFamily="34" charset="-128"/>
                <a:ea typeface="Meiryo" panose="020B0604030504040204" pitchFamily="34" charset="-128"/>
              </a:endParaRPr>
            </a:p>
            <a:p>
              <a:pPr>
                <a:lnSpc>
                  <a:spcPct val="120000"/>
                </a:lnSpc>
              </a:pPr>
              <a:r>
                <a:rPr kumimoji="1" lang="ja-JP" altLang="en-US" sz="1000" dirty="0">
                  <a:latin typeface="Meiryo" panose="020B0604030504040204" pitchFamily="34" charset="-128"/>
                  <a:ea typeface="Meiryo" panose="020B0604030504040204" pitchFamily="34" charset="-128"/>
                </a:rPr>
                <a:t>□（　　　　　　　　　　　　　　　　　　　　　　　　　　　　　　　　　　　　　</a:t>
              </a:r>
              <a:r>
                <a:rPr kumimoji="1" lang="en-US" altLang="ja-JP" sz="1000" dirty="0">
                  <a:latin typeface="Meiryo" panose="020B0604030504040204" pitchFamily="34" charset="-128"/>
                  <a:ea typeface="Meiryo" panose="020B0604030504040204" pitchFamily="34" charset="-128"/>
                </a:rPr>
                <a:t> </a:t>
              </a:r>
              <a:r>
                <a:rPr kumimoji="1" lang="ja-JP" altLang="en-US" sz="1000" dirty="0">
                  <a:latin typeface="Meiryo" panose="020B0604030504040204" pitchFamily="34" charset="-128"/>
                  <a:ea typeface="Meiryo" panose="020B0604030504040204" pitchFamily="34" charset="-128"/>
                </a:rPr>
                <a:t>　）</a:t>
              </a:r>
              <a:endParaRPr kumimoji="1" lang="en-US" altLang="ja-JP" sz="1000" dirty="0">
                <a:latin typeface="Meiryo" panose="020B0604030504040204" pitchFamily="34" charset="-128"/>
                <a:ea typeface="Meiryo" panose="020B0604030504040204" pitchFamily="34" charset="-128"/>
              </a:endParaRPr>
            </a:p>
            <a:p>
              <a:pPr>
                <a:lnSpc>
                  <a:spcPct val="120000"/>
                </a:lnSpc>
              </a:pPr>
              <a:r>
                <a:rPr kumimoji="1" lang="ja-JP" altLang="en-US" sz="1000" dirty="0">
                  <a:latin typeface="Meiryo" panose="020B0604030504040204" pitchFamily="34" charset="-128"/>
                  <a:ea typeface="Meiryo" panose="020B0604030504040204" pitchFamily="34" charset="-128"/>
                </a:rPr>
                <a:t>□（　　　　　　　　　　　　　　　　　　　　　　　　　　　　　　　　　　　　　</a:t>
              </a:r>
              <a:r>
                <a:rPr kumimoji="1" lang="en-US" altLang="ja-JP" sz="1000" dirty="0">
                  <a:latin typeface="Meiryo" panose="020B0604030504040204" pitchFamily="34" charset="-128"/>
                  <a:ea typeface="Meiryo" panose="020B0604030504040204" pitchFamily="34" charset="-128"/>
                </a:rPr>
                <a:t> </a:t>
              </a:r>
              <a:r>
                <a:rPr kumimoji="1" lang="ja-JP" altLang="en-US" sz="1000" dirty="0">
                  <a:latin typeface="Meiryo" panose="020B0604030504040204" pitchFamily="34" charset="-128"/>
                  <a:ea typeface="Meiryo" panose="020B0604030504040204" pitchFamily="34" charset="-128"/>
                </a:rPr>
                <a:t>　）</a:t>
              </a:r>
            </a:p>
          </p:txBody>
        </p:sp>
        <p:sp>
          <p:nvSpPr>
            <p:cNvPr id="56" name="テキスト ボックス 55">
              <a:extLst>
                <a:ext uri="{FF2B5EF4-FFF2-40B4-BE49-F238E27FC236}">
                  <a16:creationId xmlns:a16="http://schemas.microsoft.com/office/drawing/2014/main" id="{107054F3-0355-2A25-02A6-F7C4519F848C}"/>
                </a:ext>
              </a:extLst>
            </p:cNvPr>
            <p:cNvSpPr txBox="1"/>
            <p:nvPr/>
          </p:nvSpPr>
          <p:spPr>
            <a:xfrm>
              <a:off x="690873" y="2955847"/>
              <a:ext cx="1538883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kumimoji="1" lang="ja-JP" altLang="en-US" sz="1000">
                  <a:latin typeface="Meiryo" panose="020B0604030504040204" pitchFamily="34" charset="-128"/>
                  <a:ea typeface="Meiryo" panose="020B0604030504040204" pitchFamily="34" charset="-128"/>
                </a:rPr>
                <a:t>以上が全て認められる場合</a:t>
              </a:r>
            </a:p>
          </p:txBody>
        </p:sp>
        <p:sp>
          <p:nvSpPr>
            <p:cNvPr id="61" name="正方形/長方形 60">
              <a:extLst>
                <a:ext uri="{FF2B5EF4-FFF2-40B4-BE49-F238E27FC236}">
                  <a16:creationId xmlns:a16="http://schemas.microsoft.com/office/drawing/2014/main" id="{D7F731B6-A400-12CD-DAF9-7CFE1E956174}"/>
                </a:ext>
              </a:extLst>
            </p:cNvPr>
            <p:cNvSpPr/>
            <p:nvPr/>
          </p:nvSpPr>
          <p:spPr>
            <a:xfrm>
              <a:off x="539835" y="1453551"/>
              <a:ext cx="5472000" cy="1764000"/>
            </a:xfrm>
            <a:prstGeom prst="rect">
              <a:avLst/>
            </a:prstGeom>
            <a:noFill/>
            <a:ln w="6350">
              <a:solidFill>
                <a:srgbClr val="1A1918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61" name="グループ化 160">
            <a:extLst>
              <a:ext uri="{FF2B5EF4-FFF2-40B4-BE49-F238E27FC236}">
                <a16:creationId xmlns:a16="http://schemas.microsoft.com/office/drawing/2014/main" id="{9F2DB9BC-D88A-8068-FB4E-DBCD405EB7F1}"/>
              </a:ext>
            </a:extLst>
          </p:cNvPr>
          <p:cNvGrpSpPr/>
          <p:nvPr/>
        </p:nvGrpSpPr>
        <p:grpSpPr>
          <a:xfrm>
            <a:off x="467469" y="3481622"/>
            <a:ext cx="5472000" cy="1512000"/>
            <a:chOff x="539835" y="3509711"/>
            <a:chExt cx="5472000" cy="1512000"/>
          </a:xfrm>
        </p:grpSpPr>
        <p:sp>
          <p:nvSpPr>
            <p:cNvPr id="67" name="テキスト ボックス 66">
              <a:extLst>
                <a:ext uri="{FF2B5EF4-FFF2-40B4-BE49-F238E27FC236}">
                  <a16:creationId xmlns:a16="http://schemas.microsoft.com/office/drawing/2014/main" id="{E68E368D-8076-FD32-CD6D-6E224465401E}"/>
                </a:ext>
              </a:extLst>
            </p:cNvPr>
            <p:cNvSpPr txBox="1"/>
            <p:nvPr/>
          </p:nvSpPr>
          <p:spPr>
            <a:xfrm>
              <a:off x="566173" y="3633683"/>
              <a:ext cx="4001095" cy="20005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kumimoji="1" lang="en-US" altLang="ja-JP" sz="1300" b="1" dirty="0">
                  <a:latin typeface="Meiryo" panose="020B0604030504040204" pitchFamily="34" charset="-128"/>
                  <a:ea typeface="Meiryo" panose="020B0604030504040204" pitchFamily="34" charset="-128"/>
                </a:rPr>
                <a:t>【</a:t>
              </a:r>
              <a:r>
                <a:rPr kumimoji="1" lang="ja-JP" altLang="en-US" sz="1300" b="1" dirty="0">
                  <a:latin typeface="Meiryo" panose="020B0604030504040204" pitchFamily="34" charset="-128"/>
                  <a:ea typeface="Meiryo" panose="020B0604030504040204" pitchFamily="34" charset="-128"/>
                </a:rPr>
                <a:t>看護師に診療の補助を行わせる患者の病状の範囲</a:t>
              </a:r>
              <a:r>
                <a:rPr kumimoji="1" lang="en-US" altLang="ja-JP" sz="1300" b="1" dirty="0">
                  <a:latin typeface="Meiryo" panose="020B0604030504040204" pitchFamily="34" charset="-128"/>
                  <a:ea typeface="Meiryo" panose="020B0604030504040204" pitchFamily="34" charset="-128"/>
                </a:rPr>
                <a:t>】</a:t>
              </a:r>
              <a:endParaRPr kumimoji="1" lang="ja-JP" altLang="en-US" sz="1300" b="1" dirty="0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85" name="テキスト ボックス 84">
              <a:extLst>
                <a:ext uri="{FF2B5EF4-FFF2-40B4-BE49-F238E27FC236}">
                  <a16:creationId xmlns:a16="http://schemas.microsoft.com/office/drawing/2014/main" id="{D5FE8F16-F459-BEE8-5ED4-3B55054CF071}"/>
                </a:ext>
              </a:extLst>
            </p:cNvPr>
            <p:cNvSpPr txBox="1"/>
            <p:nvPr/>
          </p:nvSpPr>
          <p:spPr>
            <a:xfrm>
              <a:off x="670722" y="3849122"/>
              <a:ext cx="1795363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kumimoji="1" lang="ja-JP" altLang="en-US" sz="1000">
                  <a:latin typeface="Meiryo" panose="020B0604030504040204" pitchFamily="34" charset="-128"/>
                  <a:ea typeface="Meiryo" panose="020B0604030504040204" pitchFamily="34" charset="-128"/>
                </a:rPr>
                <a:t>以下のいずれにも該当する場合</a:t>
              </a:r>
            </a:p>
          </p:txBody>
        </p:sp>
        <p:sp>
          <p:nvSpPr>
            <p:cNvPr id="86" name="テキスト ボックス 85">
              <a:extLst>
                <a:ext uri="{FF2B5EF4-FFF2-40B4-BE49-F238E27FC236}">
                  <a16:creationId xmlns:a16="http://schemas.microsoft.com/office/drawing/2014/main" id="{C00032B6-94DF-C45A-3CBB-16D9F133C05F}"/>
                </a:ext>
              </a:extLst>
            </p:cNvPr>
            <p:cNvSpPr txBox="1"/>
            <p:nvPr/>
          </p:nvSpPr>
          <p:spPr>
            <a:xfrm>
              <a:off x="670722" y="4028851"/>
              <a:ext cx="5255999" cy="91563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kumimoji="1" lang="ja-JP" altLang="en-US" sz="1000" dirty="0">
                  <a:latin typeface="Meiryo" panose="020B0604030504040204" pitchFamily="34" charset="-128"/>
                  <a:ea typeface="Meiryo" panose="020B0604030504040204" pitchFamily="34" charset="-128"/>
                </a:rPr>
                <a:t>□いつもと全身状態に変化なし　　　　　□意識状態の変化なし</a:t>
              </a:r>
              <a:endParaRPr kumimoji="1" lang="en-US" altLang="ja-JP" sz="1000" dirty="0">
                <a:latin typeface="Meiryo" panose="020B0604030504040204" pitchFamily="34" charset="-128"/>
                <a:ea typeface="Meiryo" panose="020B0604030504040204" pitchFamily="34" charset="-128"/>
              </a:endParaRPr>
            </a:p>
            <a:p>
              <a:pPr>
                <a:lnSpc>
                  <a:spcPct val="120000"/>
                </a:lnSpc>
              </a:pPr>
              <a:r>
                <a:rPr kumimoji="1" lang="ja-JP" altLang="en-US" sz="1000" dirty="0">
                  <a:latin typeface="Meiryo" panose="020B0604030504040204" pitchFamily="34" charset="-128"/>
                  <a:ea typeface="Meiryo" panose="020B0604030504040204" pitchFamily="34" charset="-128"/>
                </a:rPr>
                <a:t>□褥瘡の状態（</a:t>
              </a:r>
              <a:r>
                <a:rPr kumimoji="1" lang="en" altLang="ja-JP" sz="1000" dirty="0">
                  <a:latin typeface="Meiryo" panose="020B0604030504040204" pitchFamily="34" charset="-128"/>
                  <a:ea typeface="Meiryo" panose="020B0604030504040204" pitchFamily="34" charset="-128"/>
                </a:rPr>
                <a:t>DESIGN-R</a:t>
              </a:r>
              <a:r>
                <a:rPr kumimoji="1" lang="ja-JP" altLang="en-US" sz="1000" dirty="0">
                  <a:latin typeface="Meiryo" panose="020B0604030504040204" pitchFamily="34" charset="-128"/>
                  <a:ea typeface="Meiryo" panose="020B0604030504040204" pitchFamily="34" charset="-128"/>
                </a:rPr>
                <a:t>の評価）　　　□バイタルサインの変化なし</a:t>
              </a:r>
              <a:endParaRPr kumimoji="1" lang="en-US" altLang="ja-JP" sz="1000" dirty="0">
                <a:latin typeface="Meiryo" panose="020B0604030504040204" pitchFamily="34" charset="-128"/>
                <a:ea typeface="Meiryo" panose="020B0604030504040204" pitchFamily="34" charset="-128"/>
              </a:endParaRPr>
            </a:p>
            <a:p>
              <a:pPr>
                <a:lnSpc>
                  <a:spcPct val="120000"/>
                </a:lnSpc>
              </a:pPr>
              <a:r>
                <a:rPr kumimoji="1" lang="ja-JP" altLang="en-US" sz="1000" dirty="0">
                  <a:latin typeface="Meiryo" panose="020B0604030504040204" pitchFamily="34" charset="-128"/>
                  <a:ea typeface="Meiryo" panose="020B0604030504040204" pitchFamily="34" charset="-128"/>
                </a:rPr>
                <a:t>□著明な出血傾向がない</a:t>
              </a:r>
              <a:endParaRPr kumimoji="1" lang="en-US" altLang="ja-JP" sz="1000" dirty="0">
                <a:latin typeface="Meiryo" panose="020B0604030504040204" pitchFamily="34" charset="-128"/>
                <a:ea typeface="Meiryo" panose="020B0604030504040204" pitchFamily="34" charset="-128"/>
              </a:endParaRPr>
            </a:p>
            <a:p>
              <a:pPr>
                <a:lnSpc>
                  <a:spcPct val="120000"/>
                </a:lnSpc>
              </a:pPr>
              <a:r>
                <a:rPr kumimoji="1" lang="ja-JP" altLang="en-US" sz="1000" dirty="0">
                  <a:latin typeface="Meiryo" panose="020B0604030504040204" pitchFamily="34" charset="-128"/>
                  <a:ea typeface="Meiryo" panose="020B0604030504040204" pitchFamily="34" charset="-128"/>
                </a:rPr>
                <a:t>□（　　　　　　　　　　　　　　　　　　　　　　　　　　　　　　　　　　　　　　</a:t>
              </a:r>
              <a:r>
                <a:rPr kumimoji="1" lang="en-US" altLang="ja-JP" sz="1000" dirty="0">
                  <a:latin typeface="Meiryo" panose="020B0604030504040204" pitchFamily="34" charset="-128"/>
                  <a:ea typeface="Meiryo" panose="020B0604030504040204" pitchFamily="34" charset="-128"/>
                </a:rPr>
                <a:t> </a:t>
              </a:r>
              <a:r>
                <a:rPr kumimoji="1" lang="ja-JP" altLang="en-US" sz="1000" dirty="0">
                  <a:latin typeface="Meiryo" panose="020B0604030504040204" pitchFamily="34" charset="-128"/>
                  <a:ea typeface="Meiryo" panose="020B0604030504040204" pitchFamily="34" charset="-128"/>
                </a:rPr>
                <a:t>）</a:t>
              </a:r>
              <a:endParaRPr kumimoji="1" lang="en-US" altLang="ja-JP" sz="1000" dirty="0">
                <a:latin typeface="Meiryo" panose="020B0604030504040204" pitchFamily="34" charset="-128"/>
                <a:ea typeface="Meiryo" panose="020B0604030504040204" pitchFamily="34" charset="-128"/>
              </a:endParaRPr>
            </a:p>
            <a:p>
              <a:pPr>
                <a:lnSpc>
                  <a:spcPct val="120000"/>
                </a:lnSpc>
              </a:pPr>
              <a:r>
                <a:rPr kumimoji="1" lang="ja-JP" altLang="en-US" sz="1000" dirty="0">
                  <a:latin typeface="Meiryo" panose="020B0604030504040204" pitchFamily="34" charset="-128"/>
                  <a:ea typeface="Meiryo" panose="020B0604030504040204" pitchFamily="34" charset="-128"/>
                </a:rPr>
                <a:t>□（　　　　　　　　　　　　　　　　　　　　　　　　　　　　　　　　　　　　　　</a:t>
              </a:r>
              <a:r>
                <a:rPr kumimoji="1" lang="en-US" altLang="ja-JP" sz="1000" dirty="0">
                  <a:latin typeface="Meiryo" panose="020B0604030504040204" pitchFamily="34" charset="-128"/>
                  <a:ea typeface="Meiryo" panose="020B0604030504040204" pitchFamily="34" charset="-128"/>
                </a:rPr>
                <a:t> </a:t>
              </a:r>
              <a:r>
                <a:rPr kumimoji="1" lang="ja-JP" altLang="en-US" sz="1000" dirty="0">
                  <a:latin typeface="Meiryo" panose="020B0604030504040204" pitchFamily="34" charset="-128"/>
                  <a:ea typeface="Meiryo" panose="020B0604030504040204" pitchFamily="34" charset="-128"/>
                </a:rPr>
                <a:t>）</a:t>
              </a:r>
            </a:p>
          </p:txBody>
        </p:sp>
        <p:sp>
          <p:nvSpPr>
            <p:cNvPr id="92" name="正方形/長方形 91">
              <a:extLst>
                <a:ext uri="{FF2B5EF4-FFF2-40B4-BE49-F238E27FC236}">
                  <a16:creationId xmlns:a16="http://schemas.microsoft.com/office/drawing/2014/main" id="{199BCB34-C1E7-724A-3DEB-B29E8F70ABF6}"/>
                </a:ext>
              </a:extLst>
            </p:cNvPr>
            <p:cNvSpPr/>
            <p:nvPr/>
          </p:nvSpPr>
          <p:spPr>
            <a:xfrm>
              <a:off x="539835" y="3509711"/>
              <a:ext cx="5472000" cy="1512000"/>
            </a:xfrm>
            <a:prstGeom prst="rect">
              <a:avLst/>
            </a:prstGeom>
            <a:noFill/>
            <a:ln w="6350">
              <a:solidFill>
                <a:srgbClr val="1A1918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60" name="グループ化 159">
            <a:extLst>
              <a:ext uri="{FF2B5EF4-FFF2-40B4-BE49-F238E27FC236}">
                <a16:creationId xmlns:a16="http://schemas.microsoft.com/office/drawing/2014/main" id="{175D3292-8791-CA41-7DE3-9126F2A36571}"/>
              </a:ext>
            </a:extLst>
          </p:cNvPr>
          <p:cNvGrpSpPr/>
          <p:nvPr/>
        </p:nvGrpSpPr>
        <p:grpSpPr>
          <a:xfrm>
            <a:off x="467469" y="5518894"/>
            <a:ext cx="5472000" cy="555420"/>
            <a:chOff x="539835" y="5345986"/>
            <a:chExt cx="5472000" cy="555420"/>
          </a:xfrm>
        </p:grpSpPr>
        <p:sp>
          <p:nvSpPr>
            <p:cNvPr id="94" name="テキスト ボックス 93">
              <a:extLst>
                <a:ext uri="{FF2B5EF4-FFF2-40B4-BE49-F238E27FC236}">
                  <a16:creationId xmlns:a16="http://schemas.microsoft.com/office/drawing/2014/main" id="{CBB077E6-0A06-D530-C474-373F8EB07068}"/>
                </a:ext>
              </a:extLst>
            </p:cNvPr>
            <p:cNvSpPr txBox="1"/>
            <p:nvPr/>
          </p:nvSpPr>
          <p:spPr>
            <a:xfrm>
              <a:off x="565971" y="5443200"/>
              <a:ext cx="1667123" cy="20005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kumimoji="1" lang="en-US" altLang="ja-JP" sz="1300" b="1" dirty="0">
                  <a:latin typeface="Meiryo" panose="020B0604030504040204" pitchFamily="34" charset="-128"/>
                  <a:ea typeface="Meiryo" panose="020B0604030504040204" pitchFamily="34" charset="-128"/>
                </a:rPr>
                <a:t>【</a:t>
              </a:r>
              <a:r>
                <a:rPr kumimoji="1" lang="ja-JP" altLang="en-US" sz="1300" b="1">
                  <a:latin typeface="Meiryo" panose="020B0604030504040204" pitchFamily="34" charset="-128"/>
                  <a:ea typeface="Meiryo" panose="020B0604030504040204" pitchFamily="34" charset="-128"/>
                </a:rPr>
                <a:t>診療の補助の内容</a:t>
              </a:r>
              <a:r>
                <a:rPr kumimoji="1" lang="en-US" altLang="ja-JP" sz="1300" b="1" dirty="0">
                  <a:latin typeface="Meiryo" panose="020B0604030504040204" pitchFamily="34" charset="-128"/>
                  <a:ea typeface="Meiryo" panose="020B0604030504040204" pitchFamily="34" charset="-128"/>
                </a:rPr>
                <a:t>】</a:t>
              </a:r>
              <a:endParaRPr kumimoji="1" lang="ja-JP" altLang="en-US" sz="1300" b="1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95" name="テキスト ボックス 94">
              <a:extLst>
                <a:ext uri="{FF2B5EF4-FFF2-40B4-BE49-F238E27FC236}">
                  <a16:creationId xmlns:a16="http://schemas.microsoft.com/office/drawing/2014/main" id="{3FA3F77B-78FE-4CA8-5107-ECF6D46C5552}"/>
                </a:ext>
              </a:extLst>
            </p:cNvPr>
            <p:cNvSpPr txBox="1"/>
            <p:nvPr/>
          </p:nvSpPr>
          <p:spPr>
            <a:xfrm>
              <a:off x="670520" y="5689645"/>
              <a:ext cx="5256201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ja-JP" altLang="en-US" sz="1000" dirty="0">
                  <a:latin typeface="Meiryo" panose="020B0604030504040204" pitchFamily="34" charset="-128"/>
                  <a:ea typeface="Meiryo" panose="020B0604030504040204" pitchFamily="34" charset="-128"/>
                </a:rPr>
                <a:t>褥瘡または慢性創傷の治療における血流のない壊死組織の除去</a:t>
              </a:r>
              <a:r>
                <a:rPr kumimoji="1" lang="en-US" altLang="ja-JP" sz="1000" dirty="0">
                  <a:latin typeface="Meiryo" panose="020B0604030504040204" pitchFamily="34" charset="-128"/>
                  <a:ea typeface="Meiryo" panose="020B0604030504040204" pitchFamily="34" charset="-128"/>
                </a:rPr>
                <a:t>(</a:t>
              </a:r>
              <a:r>
                <a:rPr kumimoji="1" lang="ja-JP" altLang="en-US" sz="1000" dirty="0">
                  <a:latin typeface="Meiryo" panose="020B0604030504040204" pitchFamily="34" charset="-128"/>
                  <a:ea typeface="Meiryo" panose="020B0604030504040204" pitchFamily="34" charset="-128"/>
                </a:rPr>
                <a:t>壊死組織除去後に創部洗浄</a:t>
              </a:r>
              <a:r>
                <a:rPr kumimoji="1" lang="en-US" altLang="ja-JP" sz="1000" dirty="0">
                  <a:latin typeface="Meiryo" panose="020B0604030504040204" pitchFamily="34" charset="-128"/>
                  <a:ea typeface="Meiryo" panose="020B0604030504040204" pitchFamily="34" charset="-128"/>
                </a:rPr>
                <a:t>)</a:t>
              </a:r>
              <a:endParaRPr kumimoji="1" lang="ja-JP" altLang="en-US" sz="1000" dirty="0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98" name="正方形/長方形 97">
              <a:extLst>
                <a:ext uri="{FF2B5EF4-FFF2-40B4-BE49-F238E27FC236}">
                  <a16:creationId xmlns:a16="http://schemas.microsoft.com/office/drawing/2014/main" id="{30C26593-72F6-CF45-D4B2-6E7913EB28E3}"/>
                </a:ext>
              </a:extLst>
            </p:cNvPr>
            <p:cNvSpPr/>
            <p:nvPr/>
          </p:nvSpPr>
          <p:spPr>
            <a:xfrm>
              <a:off x="539835" y="5345986"/>
              <a:ext cx="5472000" cy="555420"/>
            </a:xfrm>
            <a:prstGeom prst="rect">
              <a:avLst/>
            </a:prstGeom>
            <a:noFill/>
            <a:ln w="6350">
              <a:solidFill>
                <a:srgbClr val="1A1918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4C8428DD-94C9-2C9C-C7E4-5E21939D8BB3}"/>
              </a:ext>
            </a:extLst>
          </p:cNvPr>
          <p:cNvSpPr txBox="1"/>
          <p:nvPr/>
        </p:nvSpPr>
        <p:spPr>
          <a:xfrm>
            <a:off x="493807" y="7826639"/>
            <a:ext cx="4726034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300" b="1" dirty="0">
                <a:latin typeface="Meiryo" panose="020B0604030504040204" pitchFamily="34" charset="-128"/>
                <a:ea typeface="Meiryo" panose="020B0604030504040204" pitchFamily="34" charset="-128"/>
              </a:rPr>
              <a:t>【</a:t>
            </a:r>
            <a:r>
              <a:rPr kumimoji="1" lang="ja-JP" altLang="en-US" sz="1300" b="1">
                <a:latin typeface="Meiryo" panose="020B0604030504040204" pitchFamily="34" charset="-128"/>
                <a:ea typeface="Meiryo" panose="020B0604030504040204" pitchFamily="34" charset="-128"/>
              </a:rPr>
              <a:t>医療の安全を確保するために医師や歯科医師との連絡が必要</a:t>
            </a:r>
            <a:r>
              <a:rPr kumimoji="1" lang="en-US" altLang="ja-JP" sz="1300" b="1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</a:p>
          <a:p>
            <a:r>
              <a:rPr kumimoji="1" lang="en-US" altLang="ja-JP" sz="1300" b="1" dirty="0">
                <a:latin typeface="Meiryo" panose="020B0604030504040204" pitchFamily="34" charset="-128"/>
                <a:ea typeface="Meiryo" panose="020B0604030504040204" pitchFamily="34" charset="-128"/>
              </a:rPr>
              <a:t>  </a:t>
            </a:r>
            <a:r>
              <a:rPr kumimoji="1" lang="ja-JP" altLang="en-US" sz="1300" b="1">
                <a:latin typeface="Meiryo" panose="020B0604030504040204" pitchFamily="34" charset="-128"/>
                <a:ea typeface="Meiryo" panose="020B0604030504040204" pitchFamily="34" charset="-128"/>
              </a:rPr>
              <a:t>となった場合の連絡体制</a:t>
            </a:r>
            <a:r>
              <a:rPr kumimoji="1" lang="en-US" altLang="ja-JP" sz="1300" b="1" dirty="0">
                <a:latin typeface="Meiryo" panose="020B0604030504040204" pitchFamily="34" charset="-128"/>
                <a:ea typeface="Meiryo" panose="020B0604030504040204" pitchFamily="34" charset="-128"/>
              </a:rPr>
              <a:t>】</a:t>
            </a:r>
            <a:endParaRPr kumimoji="1" lang="ja-JP" altLang="en-US" sz="1300" b="1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21EDA9DF-212F-1D30-8DA0-3692E8F26B9A}"/>
              </a:ext>
            </a:extLst>
          </p:cNvPr>
          <p:cNvSpPr txBox="1"/>
          <p:nvPr/>
        </p:nvSpPr>
        <p:spPr>
          <a:xfrm>
            <a:off x="598356" y="8258687"/>
            <a:ext cx="525599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1000" dirty="0">
                <a:latin typeface="Meiryo" panose="020B0604030504040204" pitchFamily="34" charset="-128"/>
                <a:ea typeface="Meiryo" panose="020B0604030504040204" pitchFamily="34" charset="-128"/>
              </a:rPr>
              <a:t>●担当医師</a:t>
            </a:r>
            <a:r>
              <a:rPr kumimoji="1" lang="en-US" altLang="ja-JP" sz="10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kumimoji="1" lang="ja-JP" altLang="en-US" sz="1000" dirty="0">
                <a:latin typeface="Meiryo" panose="020B0604030504040204" pitchFamily="34" charset="-128"/>
                <a:ea typeface="Meiryo" panose="020B0604030504040204" pitchFamily="34" charset="-128"/>
              </a:rPr>
              <a:t>　●（　　　　　　　　　　　　　　）</a:t>
            </a:r>
            <a:r>
              <a:rPr kumimoji="1" lang="en-US" altLang="ja-JP" sz="1000" dirty="0">
                <a:latin typeface="Meiryo" panose="020B0604030504040204" pitchFamily="34" charset="-128"/>
                <a:ea typeface="Meiryo" panose="020B0604030504040204" pitchFamily="34" charset="-128"/>
              </a:rPr>
              <a:t>   </a:t>
            </a:r>
            <a:r>
              <a:rPr kumimoji="1" lang="ja-JP" altLang="en-US" sz="1000" dirty="0">
                <a:latin typeface="Meiryo" panose="020B0604030504040204" pitchFamily="34" charset="-128"/>
                <a:ea typeface="Meiryo" panose="020B0604030504040204" pitchFamily="34" charset="-128"/>
              </a:rPr>
              <a:t>●（　　　　　　　　　　　　　　）</a:t>
            </a:r>
          </a:p>
        </p:txBody>
      </p:sp>
      <p:sp>
        <p:nvSpPr>
          <p:cNvPr id="113" name="正方形/長方形 112">
            <a:extLst>
              <a:ext uri="{FF2B5EF4-FFF2-40B4-BE49-F238E27FC236}">
                <a16:creationId xmlns:a16="http://schemas.microsoft.com/office/drawing/2014/main" id="{7CCAA300-B955-2FCC-C82D-1D90686314ED}"/>
              </a:ext>
            </a:extLst>
          </p:cNvPr>
          <p:cNvSpPr/>
          <p:nvPr/>
        </p:nvSpPr>
        <p:spPr>
          <a:xfrm>
            <a:off x="467469" y="7707694"/>
            <a:ext cx="5472000" cy="792000"/>
          </a:xfrm>
          <a:prstGeom prst="rect">
            <a:avLst/>
          </a:prstGeom>
          <a:noFill/>
          <a:ln w="6350">
            <a:solidFill>
              <a:srgbClr val="1A191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" name="テキスト ボックス 128">
            <a:extLst>
              <a:ext uri="{FF2B5EF4-FFF2-40B4-BE49-F238E27FC236}">
                <a16:creationId xmlns:a16="http://schemas.microsoft.com/office/drawing/2014/main" id="{B3C608FA-4F3F-AAE1-D3F4-9AE0FABF4357}"/>
              </a:ext>
            </a:extLst>
          </p:cNvPr>
          <p:cNvSpPr txBox="1"/>
          <p:nvPr/>
        </p:nvSpPr>
        <p:spPr>
          <a:xfrm>
            <a:off x="493807" y="8835680"/>
            <a:ext cx="4726034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300" b="1" dirty="0">
                <a:latin typeface="Meiryo" panose="020B0604030504040204" pitchFamily="34" charset="-128"/>
                <a:ea typeface="Meiryo" panose="020B0604030504040204" pitchFamily="34" charset="-128"/>
              </a:rPr>
              <a:t>【</a:t>
            </a:r>
            <a:r>
              <a:rPr kumimoji="1" lang="ja-JP" altLang="en-US" sz="1300" b="1">
                <a:latin typeface="Meiryo" panose="020B0604030504040204" pitchFamily="34" charset="-128"/>
                <a:ea typeface="Meiryo" panose="020B0604030504040204" pitchFamily="34" charset="-128"/>
              </a:rPr>
              <a:t>特定行為を行った後の医師や歯科医師に対する報告の方法</a:t>
            </a:r>
            <a:r>
              <a:rPr kumimoji="1" lang="en-US" altLang="ja-JP" sz="1300" b="1" dirty="0">
                <a:latin typeface="Meiryo" panose="020B0604030504040204" pitchFamily="34" charset="-128"/>
                <a:ea typeface="Meiryo" panose="020B0604030504040204" pitchFamily="34" charset="-128"/>
              </a:rPr>
              <a:t>】</a:t>
            </a:r>
            <a:endParaRPr kumimoji="1" lang="ja-JP" altLang="en-US" sz="1300" b="1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41" name="テキスト ボックス 140">
            <a:extLst>
              <a:ext uri="{FF2B5EF4-FFF2-40B4-BE49-F238E27FC236}">
                <a16:creationId xmlns:a16="http://schemas.microsoft.com/office/drawing/2014/main" id="{225DC567-BA89-86F7-602D-41525A42F30A}"/>
              </a:ext>
            </a:extLst>
          </p:cNvPr>
          <p:cNvSpPr txBox="1"/>
          <p:nvPr/>
        </p:nvSpPr>
        <p:spPr>
          <a:xfrm>
            <a:off x="598356" y="9075004"/>
            <a:ext cx="525599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1000" dirty="0">
                <a:latin typeface="Meiryo" panose="020B0604030504040204" pitchFamily="34" charset="-128"/>
                <a:ea typeface="Meiryo" panose="020B0604030504040204" pitchFamily="34" charset="-128"/>
              </a:rPr>
              <a:t>□担当医師に電話で直接連絡</a:t>
            </a:r>
            <a:endParaRPr kumimoji="1" lang="en-US" altLang="ja-JP" sz="10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kumimoji="1" lang="ja-JP" altLang="en-US" sz="1000" dirty="0">
                <a:latin typeface="Meiryo" panose="020B0604030504040204" pitchFamily="34" charset="-128"/>
                <a:ea typeface="Meiryo" panose="020B0604030504040204" pitchFamily="34" charset="-128"/>
              </a:rPr>
              <a:t>□その他</a:t>
            </a:r>
            <a:r>
              <a:rPr kumimoji="1" lang="en-US" altLang="ja-JP" sz="900" dirty="0">
                <a:latin typeface="Meiryo" panose="020B0604030504040204" pitchFamily="34" charset="-128"/>
                <a:ea typeface="Meiryo" panose="020B0604030504040204" pitchFamily="34" charset="-128"/>
              </a:rPr>
              <a:t>〈 </a:t>
            </a:r>
            <a:r>
              <a:rPr kumimoji="1" lang="ja-JP" altLang="en-US" sz="900" dirty="0">
                <a:latin typeface="Meiryo" panose="020B0604030504040204" pitchFamily="34" charset="-128"/>
                <a:ea typeface="Meiryo" panose="020B0604030504040204" pitchFamily="34" charset="-128"/>
              </a:rPr>
              <a:t>シズケア＊かけはし・メール・職員報告・</a:t>
            </a:r>
            <a:r>
              <a:rPr kumimoji="1" lang="en" altLang="ja-JP" sz="900" dirty="0">
                <a:latin typeface="Meiryo" panose="020B0604030504040204" pitchFamily="34" charset="-128"/>
                <a:ea typeface="Meiryo" panose="020B0604030504040204" pitchFamily="34" charset="-128"/>
              </a:rPr>
              <a:t>FAX</a:t>
            </a:r>
            <a:r>
              <a:rPr kumimoji="1" lang="ja-JP" altLang="en-US" sz="900" dirty="0">
                <a:latin typeface="Meiryo" panose="020B0604030504040204" pitchFamily="34" charset="-128"/>
                <a:ea typeface="Meiryo" panose="020B0604030504040204" pitchFamily="34" charset="-128"/>
              </a:rPr>
              <a:t>・その他（　　　　　　　　　　　　</a:t>
            </a:r>
            <a:r>
              <a:rPr kumimoji="1" lang="en-US" altLang="ja-JP" sz="900" dirty="0">
                <a:latin typeface="Meiryo" panose="020B0604030504040204" pitchFamily="34" charset="-128"/>
                <a:ea typeface="Meiryo" panose="020B0604030504040204" pitchFamily="34" charset="-128"/>
              </a:rPr>
              <a:t>) 〉</a:t>
            </a:r>
            <a:endParaRPr kumimoji="1" lang="ja-JP" altLang="en-US" sz="9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42" name="正方形/長方形 141">
            <a:extLst>
              <a:ext uri="{FF2B5EF4-FFF2-40B4-BE49-F238E27FC236}">
                <a16:creationId xmlns:a16="http://schemas.microsoft.com/office/drawing/2014/main" id="{BF564758-B78C-EC47-0CDB-14768155C7C5}"/>
              </a:ext>
            </a:extLst>
          </p:cNvPr>
          <p:cNvSpPr/>
          <p:nvPr/>
        </p:nvSpPr>
        <p:spPr>
          <a:xfrm>
            <a:off x="467469" y="8734064"/>
            <a:ext cx="5472000" cy="720000"/>
          </a:xfrm>
          <a:prstGeom prst="rect">
            <a:avLst/>
          </a:prstGeom>
          <a:noFill/>
          <a:ln w="6350">
            <a:solidFill>
              <a:srgbClr val="1A191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49" name="グループ化 148">
            <a:extLst>
              <a:ext uri="{FF2B5EF4-FFF2-40B4-BE49-F238E27FC236}">
                <a16:creationId xmlns:a16="http://schemas.microsoft.com/office/drawing/2014/main" id="{386C4FA9-82D9-2029-E54B-0165D487611B}"/>
              </a:ext>
            </a:extLst>
          </p:cNvPr>
          <p:cNvGrpSpPr/>
          <p:nvPr/>
        </p:nvGrpSpPr>
        <p:grpSpPr>
          <a:xfrm>
            <a:off x="467469" y="6318094"/>
            <a:ext cx="5472000" cy="1152000"/>
            <a:chOff x="539835" y="11013701"/>
            <a:chExt cx="5472000" cy="1152000"/>
          </a:xfrm>
        </p:grpSpPr>
        <p:sp>
          <p:nvSpPr>
            <p:cNvPr id="145" name="テキスト ボックス 144">
              <a:extLst>
                <a:ext uri="{FF2B5EF4-FFF2-40B4-BE49-F238E27FC236}">
                  <a16:creationId xmlns:a16="http://schemas.microsoft.com/office/drawing/2014/main" id="{012333BB-9DDA-C8CA-AD39-AC412B8AA702}"/>
                </a:ext>
              </a:extLst>
            </p:cNvPr>
            <p:cNvSpPr txBox="1"/>
            <p:nvPr/>
          </p:nvSpPr>
          <p:spPr>
            <a:xfrm>
              <a:off x="566173" y="11136999"/>
              <a:ext cx="3167534" cy="20005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kumimoji="1" lang="en-US" altLang="ja-JP" sz="1300" b="1" dirty="0">
                  <a:latin typeface="Meiryo" panose="020B0604030504040204" pitchFamily="34" charset="-128"/>
                  <a:ea typeface="Meiryo" panose="020B0604030504040204" pitchFamily="34" charset="-128"/>
                </a:rPr>
                <a:t>【</a:t>
              </a:r>
              <a:r>
                <a:rPr kumimoji="1" lang="ja-JP" altLang="en-US" sz="1300" b="1">
                  <a:latin typeface="Meiryo" panose="020B0604030504040204" pitchFamily="34" charset="-128"/>
                  <a:ea typeface="Meiryo" panose="020B0604030504040204" pitchFamily="34" charset="-128"/>
                </a:rPr>
                <a:t>特定行為を行った後に確認すべき事項</a:t>
              </a:r>
              <a:r>
                <a:rPr kumimoji="1" lang="en-US" altLang="ja-JP" sz="1300" b="1" dirty="0">
                  <a:latin typeface="Meiryo" panose="020B0604030504040204" pitchFamily="34" charset="-128"/>
                  <a:ea typeface="Meiryo" panose="020B0604030504040204" pitchFamily="34" charset="-128"/>
                </a:rPr>
                <a:t>】</a:t>
              </a:r>
              <a:endParaRPr kumimoji="1" lang="ja-JP" altLang="en-US" sz="1300" b="1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147" name="テキスト ボックス 146">
              <a:extLst>
                <a:ext uri="{FF2B5EF4-FFF2-40B4-BE49-F238E27FC236}">
                  <a16:creationId xmlns:a16="http://schemas.microsoft.com/office/drawing/2014/main" id="{2867A8FC-041B-D05B-375C-5F20A963DEBD}"/>
                </a:ext>
              </a:extLst>
            </p:cNvPr>
            <p:cNvSpPr txBox="1"/>
            <p:nvPr/>
          </p:nvSpPr>
          <p:spPr>
            <a:xfrm>
              <a:off x="670721" y="11348888"/>
              <a:ext cx="5256000" cy="73096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kumimoji="1" lang="ja-JP" altLang="en-US" sz="1000" dirty="0">
                  <a:latin typeface="Meiryo" panose="020B0604030504040204" pitchFamily="34" charset="-128"/>
                  <a:ea typeface="Meiryo" panose="020B0604030504040204" pitchFamily="34" charset="-128"/>
                </a:rPr>
                <a:t>□特定行為を行う前と変わりがない全身状態か</a:t>
              </a:r>
              <a:r>
                <a:rPr kumimoji="1" lang="en-US" altLang="ja-JP" sz="1000" dirty="0">
                  <a:latin typeface="Meiryo" panose="020B0604030504040204" pitchFamily="34" charset="-128"/>
                  <a:ea typeface="Meiryo" panose="020B0604030504040204" pitchFamily="34" charset="-128"/>
                </a:rPr>
                <a:t> </a:t>
              </a:r>
              <a:r>
                <a:rPr kumimoji="1" lang="ja-JP" altLang="en-US" sz="1000" dirty="0">
                  <a:latin typeface="Meiryo" panose="020B0604030504040204" pitchFamily="34" charset="-128"/>
                  <a:ea typeface="Meiryo" panose="020B0604030504040204" pitchFamily="34" charset="-128"/>
                </a:rPr>
                <a:t>□褥瘡の部位の状態は問題ないか</a:t>
              </a:r>
              <a:endParaRPr kumimoji="1" lang="en-US" altLang="ja-JP" sz="1000" dirty="0">
                <a:latin typeface="Meiryo" panose="020B0604030504040204" pitchFamily="34" charset="-128"/>
                <a:ea typeface="Meiryo" panose="020B0604030504040204" pitchFamily="34" charset="-128"/>
              </a:endParaRPr>
            </a:p>
            <a:p>
              <a:pPr>
                <a:lnSpc>
                  <a:spcPct val="120000"/>
                </a:lnSpc>
              </a:pPr>
              <a:r>
                <a:rPr kumimoji="1" lang="ja-JP" altLang="en-US" sz="1000" dirty="0">
                  <a:latin typeface="Meiryo" panose="020B0604030504040204" pitchFamily="34" charset="-128"/>
                  <a:ea typeface="Meiryo" panose="020B0604030504040204" pitchFamily="34" charset="-128"/>
                </a:rPr>
                <a:t>□施行後の出血や疼痛の処理は問題ないか　　</a:t>
              </a:r>
              <a:r>
                <a:rPr kumimoji="1" lang="en-US" altLang="ja-JP" sz="1000" dirty="0">
                  <a:latin typeface="Meiryo" panose="020B0604030504040204" pitchFamily="34" charset="-128"/>
                  <a:ea typeface="Meiryo" panose="020B0604030504040204" pitchFamily="34" charset="-128"/>
                </a:rPr>
                <a:t> </a:t>
              </a:r>
              <a:r>
                <a:rPr kumimoji="1" lang="ja-JP" altLang="en-US" sz="1000" dirty="0">
                  <a:latin typeface="Meiryo" panose="020B0604030504040204" pitchFamily="34" charset="-128"/>
                  <a:ea typeface="Meiryo" panose="020B0604030504040204" pitchFamily="34" charset="-128"/>
                </a:rPr>
                <a:t>□出血が止まらない場合の対応は問題ないか</a:t>
              </a:r>
              <a:endParaRPr kumimoji="1" lang="en-US" altLang="ja-JP" sz="1000" dirty="0">
                <a:latin typeface="Meiryo" panose="020B0604030504040204" pitchFamily="34" charset="-128"/>
                <a:ea typeface="Meiryo" panose="020B0604030504040204" pitchFamily="34" charset="-128"/>
              </a:endParaRPr>
            </a:p>
            <a:p>
              <a:pPr>
                <a:lnSpc>
                  <a:spcPct val="120000"/>
                </a:lnSpc>
              </a:pPr>
              <a:r>
                <a:rPr kumimoji="1" lang="ja-JP" altLang="en-US" sz="1000" dirty="0">
                  <a:latin typeface="Meiryo" panose="020B0604030504040204" pitchFamily="34" charset="-128"/>
                  <a:ea typeface="Meiryo" panose="020B0604030504040204" pitchFamily="34" charset="-128"/>
                </a:rPr>
                <a:t>□（　　　　　　　　　　　　　　　　　　　　　　　　　　　　　　　　　　　　　　</a:t>
              </a:r>
              <a:r>
                <a:rPr kumimoji="1" lang="en-US" altLang="ja-JP" sz="1000" dirty="0">
                  <a:latin typeface="Meiryo" panose="020B0604030504040204" pitchFamily="34" charset="-128"/>
                  <a:ea typeface="Meiryo" panose="020B0604030504040204" pitchFamily="34" charset="-128"/>
                </a:rPr>
                <a:t> </a:t>
              </a:r>
              <a:r>
                <a:rPr kumimoji="1" lang="ja-JP" altLang="en-US" sz="1000" dirty="0">
                  <a:latin typeface="Meiryo" panose="020B0604030504040204" pitchFamily="34" charset="-128"/>
                  <a:ea typeface="Meiryo" panose="020B0604030504040204" pitchFamily="34" charset="-128"/>
                </a:rPr>
                <a:t>）</a:t>
              </a:r>
              <a:endParaRPr kumimoji="1" lang="en-US" altLang="ja-JP" sz="1000" dirty="0">
                <a:latin typeface="Meiryo" panose="020B0604030504040204" pitchFamily="34" charset="-128"/>
                <a:ea typeface="Meiryo" panose="020B0604030504040204" pitchFamily="34" charset="-128"/>
              </a:endParaRPr>
            </a:p>
            <a:p>
              <a:pPr>
                <a:lnSpc>
                  <a:spcPct val="120000"/>
                </a:lnSpc>
              </a:pPr>
              <a:r>
                <a:rPr kumimoji="1" lang="ja-JP" altLang="en-US" sz="1000" dirty="0">
                  <a:latin typeface="Meiryo" panose="020B0604030504040204" pitchFamily="34" charset="-128"/>
                  <a:ea typeface="Meiryo" panose="020B0604030504040204" pitchFamily="34" charset="-128"/>
                </a:rPr>
                <a:t>□（　　　　　　　　　　　　　　　　　　　　　　　　　　　　　　　　　　　　　　</a:t>
              </a:r>
              <a:r>
                <a:rPr kumimoji="1" lang="en-US" altLang="ja-JP" sz="1000" dirty="0">
                  <a:latin typeface="Meiryo" panose="020B0604030504040204" pitchFamily="34" charset="-128"/>
                  <a:ea typeface="Meiryo" panose="020B0604030504040204" pitchFamily="34" charset="-128"/>
                </a:rPr>
                <a:t> </a:t>
              </a:r>
              <a:r>
                <a:rPr kumimoji="1" lang="ja-JP" altLang="en-US" sz="1000" dirty="0">
                  <a:latin typeface="Meiryo" panose="020B0604030504040204" pitchFamily="34" charset="-128"/>
                  <a:ea typeface="Meiryo" panose="020B0604030504040204" pitchFamily="34" charset="-128"/>
                </a:rPr>
                <a:t>）</a:t>
              </a:r>
            </a:p>
          </p:txBody>
        </p:sp>
        <p:sp>
          <p:nvSpPr>
            <p:cNvPr id="148" name="正方形/長方形 147">
              <a:extLst>
                <a:ext uri="{FF2B5EF4-FFF2-40B4-BE49-F238E27FC236}">
                  <a16:creationId xmlns:a16="http://schemas.microsoft.com/office/drawing/2014/main" id="{FC07B021-494E-67D6-9A22-FBE38A2A5D75}"/>
                </a:ext>
              </a:extLst>
            </p:cNvPr>
            <p:cNvSpPr/>
            <p:nvPr/>
          </p:nvSpPr>
          <p:spPr>
            <a:xfrm>
              <a:off x="539835" y="11013701"/>
              <a:ext cx="5472000" cy="1152000"/>
            </a:xfrm>
            <a:prstGeom prst="rect">
              <a:avLst/>
            </a:prstGeom>
            <a:noFill/>
            <a:ln w="6350">
              <a:solidFill>
                <a:srgbClr val="1A1918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9C4F51B8-F585-E518-B71C-1A789F832365}"/>
              </a:ext>
            </a:extLst>
          </p:cNvPr>
          <p:cNvSpPr/>
          <p:nvPr/>
        </p:nvSpPr>
        <p:spPr>
          <a:xfrm>
            <a:off x="467469" y="9634272"/>
            <a:ext cx="3263290" cy="6801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80000"/>
              </a:lnSpc>
            </a:pPr>
            <a:r>
              <a:rPr lang="ja-JP" altLang="en-US" sz="850" kern="800" spc="100" dirty="0">
                <a:latin typeface="Meiryo" panose="020B0604030504040204" pitchFamily="34" charset="-128"/>
                <a:ea typeface="Meiryo" panose="020B0604030504040204" pitchFamily="34" charset="-128"/>
              </a:rPr>
              <a:t>記　載　日：　　　　年　　月　　日</a:t>
            </a:r>
            <a:endParaRPr lang="en-US" altLang="ja-JP" sz="850" kern="800" spc="1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lnSpc>
                <a:spcPct val="180000"/>
              </a:lnSpc>
            </a:pPr>
            <a:r>
              <a:rPr lang="ja-JP" altLang="en-US" sz="850" kern="800" spc="100" dirty="0">
                <a:latin typeface="Meiryo" panose="020B0604030504040204" pitchFamily="34" charset="-128"/>
                <a:ea typeface="Meiryo" panose="020B0604030504040204" pitchFamily="34" charset="-128"/>
              </a:rPr>
              <a:t>医療機関名：</a:t>
            </a:r>
            <a:endParaRPr lang="en-US" altLang="ja-JP" sz="850" kern="800" spc="1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lnSpc>
                <a:spcPct val="180000"/>
              </a:lnSpc>
            </a:pPr>
            <a:r>
              <a:rPr lang="ja-JP" altLang="en-US" sz="850" kern="800" spc="100" dirty="0">
                <a:latin typeface="Meiryo" panose="020B0604030504040204" pitchFamily="34" charset="-128"/>
                <a:ea typeface="Meiryo" panose="020B0604030504040204" pitchFamily="34" charset="-128"/>
              </a:rPr>
              <a:t>住　　　所：</a:t>
            </a:r>
            <a:endParaRPr lang="en-US" altLang="ja-JP" sz="850" kern="800" spc="1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328FD120-82AE-86AF-54C3-9905CA21CAE8}"/>
              </a:ext>
            </a:extLst>
          </p:cNvPr>
          <p:cNvCxnSpPr>
            <a:cxnSpLocks/>
          </p:cNvCxnSpPr>
          <p:nvPr/>
        </p:nvCxnSpPr>
        <p:spPr>
          <a:xfrm>
            <a:off x="1198209" y="10062966"/>
            <a:ext cx="24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693AFFB8-35D6-D876-C8B9-E41DE8DEFC2E}"/>
              </a:ext>
            </a:extLst>
          </p:cNvPr>
          <p:cNvCxnSpPr>
            <a:cxnSpLocks/>
          </p:cNvCxnSpPr>
          <p:nvPr/>
        </p:nvCxnSpPr>
        <p:spPr>
          <a:xfrm>
            <a:off x="1198209" y="10314458"/>
            <a:ext cx="24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正方形/長方形 149">
            <a:extLst>
              <a:ext uri="{FF2B5EF4-FFF2-40B4-BE49-F238E27FC236}">
                <a16:creationId xmlns:a16="http://schemas.microsoft.com/office/drawing/2014/main" id="{91D8411D-6388-6817-1C24-5C566B8A6FFC}"/>
              </a:ext>
            </a:extLst>
          </p:cNvPr>
          <p:cNvSpPr/>
          <p:nvPr/>
        </p:nvSpPr>
        <p:spPr>
          <a:xfrm>
            <a:off x="3900923" y="9864685"/>
            <a:ext cx="3263290" cy="6801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80000"/>
              </a:lnSpc>
            </a:pPr>
            <a:r>
              <a:rPr lang="ja-JP" altLang="en-US" sz="850" kern="800" spc="100" dirty="0">
                <a:latin typeface="Meiryo" panose="020B0604030504040204" pitchFamily="34" charset="-128"/>
                <a:ea typeface="Meiryo" panose="020B0604030504040204" pitchFamily="34" charset="-128"/>
              </a:rPr>
              <a:t>電　　　話：</a:t>
            </a:r>
            <a:endParaRPr lang="en-US" altLang="ja-JP" sz="850" kern="800" spc="1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lnSpc>
                <a:spcPct val="180000"/>
              </a:lnSpc>
            </a:pPr>
            <a:r>
              <a:rPr lang="ja-JP" altLang="en-US" sz="850" kern="800" spc="100" dirty="0">
                <a:latin typeface="Meiryo" panose="020B0604030504040204" pitchFamily="34" charset="-128"/>
                <a:ea typeface="Meiryo" panose="020B0604030504040204" pitchFamily="34" charset="-128"/>
              </a:rPr>
              <a:t>担当医師名：</a:t>
            </a:r>
          </a:p>
          <a:p>
            <a:pPr>
              <a:lnSpc>
                <a:spcPct val="180000"/>
              </a:lnSpc>
            </a:pPr>
            <a:endParaRPr lang="en-US" altLang="ja-JP" sz="850" kern="800" spc="1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cxnSp>
        <p:nvCxnSpPr>
          <p:cNvPr id="154" name="直線コネクタ 153">
            <a:extLst>
              <a:ext uri="{FF2B5EF4-FFF2-40B4-BE49-F238E27FC236}">
                <a16:creationId xmlns:a16="http://schemas.microsoft.com/office/drawing/2014/main" id="{4F911FDF-623B-9FFF-4323-F1CE9F9A74A4}"/>
              </a:ext>
            </a:extLst>
          </p:cNvPr>
          <p:cNvCxnSpPr>
            <a:cxnSpLocks/>
          </p:cNvCxnSpPr>
          <p:nvPr/>
        </p:nvCxnSpPr>
        <p:spPr>
          <a:xfrm>
            <a:off x="4643837" y="10062966"/>
            <a:ext cx="24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直線コネクタ 154">
            <a:extLst>
              <a:ext uri="{FF2B5EF4-FFF2-40B4-BE49-F238E27FC236}">
                <a16:creationId xmlns:a16="http://schemas.microsoft.com/office/drawing/2014/main" id="{8CD26295-B776-F1B0-6BC8-12AF675D84CA}"/>
              </a:ext>
            </a:extLst>
          </p:cNvPr>
          <p:cNvCxnSpPr>
            <a:cxnSpLocks/>
          </p:cNvCxnSpPr>
          <p:nvPr/>
        </p:nvCxnSpPr>
        <p:spPr>
          <a:xfrm>
            <a:off x="4643837" y="10314458"/>
            <a:ext cx="24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円/楕円 162">
            <a:extLst>
              <a:ext uri="{FF2B5EF4-FFF2-40B4-BE49-F238E27FC236}">
                <a16:creationId xmlns:a16="http://schemas.microsoft.com/office/drawing/2014/main" id="{F62A310A-91D1-C74C-B65C-936585412EF4}"/>
              </a:ext>
            </a:extLst>
          </p:cNvPr>
          <p:cNvSpPr/>
          <p:nvPr/>
        </p:nvSpPr>
        <p:spPr>
          <a:xfrm>
            <a:off x="1100095" y="5098067"/>
            <a:ext cx="1585075" cy="327122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2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65" name="テキスト ボックス 164">
            <a:extLst>
              <a:ext uri="{FF2B5EF4-FFF2-40B4-BE49-F238E27FC236}">
                <a16:creationId xmlns:a16="http://schemas.microsoft.com/office/drawing/2014/main" id="{69FA75DE-5C5A-E7C7-4028-85BC62484974}"/>
              </a:ext>
            </a:extLst>
          </p:cNvPr>
          <p:cNvSpPr txBox="1"/>
          <p:nvPr/>
        </p:nvSpPr>
        <p:spPr>
          <a:xfrm>
            <a:off x="3863663" y="5204350"/>
            <a:ext cx="1040349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ja-JP" altLang="en-US" sz="1000">
                <a:latin typeface="Meiryo" panose="020B0604030504040204" pitchFamily="34" charset="-128"/>
                <a:ea typeface="Meiryo" panose="020B0604030504040204" pitchFamily="34" charset="-128"/>
              </a:rPr>
              <a:t>安定・緊急性なし</a:t>
            </a:r>
            <a:endParaRPr lang="ja-JP" altLang="en-US" sz="10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66" name="下矢印 165">
            <a:extLst>
              <a:ext uri="{FF2B5EF4-FFF2-40B4-BE49-F238E27FC236}">
                <a16:creationId xmlns:a16="http://schemas.microsoft.com/office/drawing/2014/main" id="{C12A00A1-669B-D5E8-E60B-FB33AF728916}"/>
              </a:ext>
            </a:extLst>
          </p:cNvPr>
          <p:cNvSpPr/>
          <p:nvPr/>
        </p:nvSpPr>
        <p:spPr>
          <a:xfrm>
            <a:off x="2997979" y="4993622"/>
            <a:ext cx="410979" cy="514971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7" name="下矢印 166">
            <a:extLst>
              <a:ext uri="{FF2B5EF4-FFF2-40B4-BE49-F238E27FC236}">
                <a16:creationId xmlns:a16="http://schemas.microsoft.com/office/drawing/2014/main" id="{B658F83C-EE1A-DADB-F990-FA172EC3B8D9}"/>
              </a:ext>
            </a:extLst>
          </p:cNvPr>
          <p:cNvSpPr/>
          <p:nvPr/>
        </p:nvSpPr>
        <p:spPr>
          <a:xfrm>
            <a:off x="2997979" y="6074314"/>
            <a:ext cx="410979" cy="234370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8" name="下矢印 167">
            <a:extLst>
              <a:ext uri="{FF2B5EF4-FFF2-40B4-BE49-F238E27FC236}">
                <a16:creationId xmlns:a16="http://schemas.microsoft.com/office/drawing/2014/main" id="{DB9BEE78-5398-A4E8-3E4D-93341469022B}"/>
              </a:ext>
            </a:extLst>
          </p:cNvPr>
          <p:cNvSpPr/>
          <p:nvPr/>
        </p:nvSpPr>
        <p:spPr>
          <a:xfrm>
            <a:off x="2997979" y="7466084"/>
            <a:ext cx="410979" cy="234370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9" name="下矢印 168">
            <a:extLst>
              <a:ext uri="{FF2B5EF4-FFF2-40B4-BE49-F238E27FC236}">
                <a16:creationId xmlns:a16="http://schemas.microsoft.com/office/drawing/2014/main" id="{B11132AA-2B91-6552-EDCA-0DD0888583ED}"/>
              </a:ext>
            </a:extLst>
          </p:cNvPr>
          <p:cNvSpPr/>
          <p:nvPr/>
        </p:nvSpPr>
        <p:spPr>
          <a:xfrm>
            <a:off x="2997979" y="8494784"/>
            <a:ext cx="410979" cy="234370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87" name="グループ化 186">
            <a:extLst>
              <a:ext uri="{FF2B5EF4-FFF2-40B4-BE49-F238E27FC236}">
                <a16:creationId xmlns:a16="http://schemas.microsoft.com/office/drawing/2014/main" id="{B0AC523D-A9F2-EE62-70D1-D86F87A379DD}"/>
              </a:ext>
            </a:extLst>
          </p:cNvPr>
          <p:cNvGrpSpPr/>
          <p:nvPr/>
        </p:nvGrpSpPr>
        <p:grpSpPr>
          <a:xfrm>
            <a:off x="6187792" y="3740138"/>
            <a:ext cx="904045" cy="1023538"/>
            <a:chOff x="6187792" y="3974921"/>
            <a:chExt cx="904045" cy="1023538"/>
          </a:xfrm>
        </p:grpSpPr>
        <p:sp>
          <p:nvSpPr>
            <p:cNvPr id="171" name="正方形/長方形 170">
              <a:extLst>
                <a:ext uri="{FF2B5EF4-FFF2-40B4-BE49-F238E27FC236}">
                  <a16:creationId xmlns:a16="http://schemas.microsoft.com/office/drawing/2014/main" id="{858C2660-91CE-40D1-D1A4-98CBD1E5AA62}"/>
                </a:ext>
              </a:extLst>
            </p:cNvPr>
            <p:cNvSpPr/>
            <p:nvPr/>
          </p:nvSpPr>
          <p:spPr>
            <a:xfrm>
              <a:off x="6187792" y="3974921"/>
              <a:ext cx="904045" cy="1023538"/>
            </a:xfrm>
            <a:prstGeom prst="rect">
              <a:avLst/>
            </a:prstGeom>
            <a:noFill/>
            <a:ln w="6350">
              <a:solidFill>
                <a:srgbClr val="1A1918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2" name="テキスト ボックス 171">
              <a:extLst>
                <a:ext uri="{FF2B5EF4-FFF2-40B4-BE49-F238E27FC236}">
                  <a16:creationId xmlns:a16="http://schemas.microsoft.com/office/drawing/2014/main" id="{A737DD92-77E6-BEE5-6598-D6D77FD42266}"/>
                </a:ext>
              </a:extLst>
            </p:cNvPr>
            <p:cNvSpPr txBox="1"/>
            <p:nvPr/>
          </p:nvSpPr>
          <p:spPr>
            <a:xfrm>
              <a:off x="6277820" y="4038633"/>
              <a:ext cx="713031" cy="8987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kumimoji="1" lang="ja-JP" altLang="en-US" sz="850">
                  <a:latin typeface="Meiryo" panose="020B0604030504040204" pitchFamily="34" charset="-128"/>
                  <a:ea typeface="Meiryo" panose="020B0604030504040204" pitchFamily="34" charset="-128"/>
                </a:rPr>
                <a:t>当てはまらない</a:t>
              </a:r>
              <a:r>
                <a:rPr kumimoji="1" lang="ja-JP" altLang="en-US" sz="800">
                  <a:latin typeface="Meiryo" panose="020B0604030504040204" pitchFamily="34" charset="-128"/>
                  <a:ea typeface="Meiryo" panose="020B0604030504040204" pitchFamily="34" charset="-128"/>
                </a:rPr>
                <a:t>項目が</a:t>
              </a:r>
              <a:r>
                <a:rPr kumimoji="1" lang="en-US" altLang="ja-JP" sz="800" dirty="0">
                  <a:latin typeface="Meiryo" panose="020B0604030504040204" pitchFamily="34" charset="-128"/>
                  <a:ea typeface="Meiryo" panose="020B0604030504040204" pitchFamily="34" charset="-128"/>
                </a:rPr>
                <a:t>1</a:t>
              </a:r>
              <a:r>
                <a:rPr kumimoji="1" lang="ja-JP" altLang="en-US" sz="800">
                  <a:latin typeface="Meiryo" panose="020B0604030504040204" pitchFamily="34" charset="-128"/>
                  <a:ea typeface="Meiryo" panose="020B0604030504040204" pitchFamily="34" charset="-128"/>
                </a:rPr>
                <a:t>つでもある場合は、担当医師に直接連絡し、指示をもらう</a:t>
              </a:r>
            </a:p>
          </p:txBody>
        </p:sp>
      </p:grpSp>
      <p:cxnSp>
        <p:nvCxnSpPr>
          <p:cNvPr id="174" name="直線コネクタ 173">
            <a:extLst>
              <a:ext uri="{FF2B5EF4-FFF2-40B4-BE49-F238E27FC236}">
                <a16:creationId xmlns:a16="http://schemas.microsoft.com/office/drawing/2014/main" id="{D9A122D5-B10B-F7DC-31A0-BD9C6D2BC2EA}"/>
              </a:ext>
            </a:extLst>
          </p:cNvPr>
          <p:cNvCxnSpPr/>
          <p:nvPr/>
        </p:nvCxnSpPr>
        <p:spPr>
          <a:xfrm>
            <a:off x="5031235" y="737394"/>
            <a:ext cx="0" cy="503236"/>
          </a:xfrm>
          <a:prstGeom prst="line">
            <a:avLst/>
          </a:prstGeom>
          <a:ln>
            <a:solidFill>
              <a:srgbClr val="1A19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直線コネクタ 174">
            <a:extLst>
              <a:ext uri="{FF2B5EF4-FFF2-40B4-BE49-F238E27FC236}">
                <a16:creationId xmlns:a16="http://schemas.microsoft.com/office/drawing/2014/main" id="{AAFF0137-865C-88BC-118A-8948BACEC71F}"/>
              </a:ext>
            </a:extLst>
          </p:cNvPr>
          <p:cNvCxnSpPr/>
          <p:nvPr/>
        </p:nvCxnSpPr>
        <p:spPr>
          <a:xfrm>
            <a:off x="1725328" y="737394"/>
            <a:ext cx="0" cy="503236"/>
          </a:xfrm>
          <a:prstGeom prst="line">
            <a:avLst/>
          </a:prstGeom>
          <a:ln>
            <a:solidFill>
              <a:srgbClr val="1A19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直線コネクタ 177">
            <a:extLst>
              <a:ext uri="{FF2B5EF4-FFF2-40B4-BE49-F238E27FC236}">
                <a16:creationId xmlns:a16="http://schemas.microsoft.com/office/drawing/2014/main" id="{30577169-EECE-54D2-7FC1-98362E07F4A0}"/>
              </a:ext>
            </a:extLst>
          </p:cNvPr>
          <p:cNvCxnSpPr>
            <a:cxnSpLocks/>
          </p:cNvCxnSpPr>
          <p:nvPr/>
        </p:nvCxnSpPr>
        <p:spPr>
          <a:xfrm>
            <a:off x="3779837" y="737394"/>
            <a:ext cx="0" cy="503236"/>
          </a:xfrm>
          <a:prstGeom prst="line">
            <a:avLst/>
          </a:prstGeom>
          <a:ln>
            <a:solidFill>
              <a:srgbClr val="1A19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線コネクタ 178">
            <a:extLst>
              <a:ext uri="{FF2B5EF4-FFF2-40B4-BE49-F238E27FC236}">
                <a16:creationId xmlns:a16="http://schemas.microsoft.com/office/drawing/2014/main" id="{CC95AD8D-825B-3051-228C-F40E00F1011D}"/>
              </a:ext>
            </a:extLst>
          </p:cNvPr>
          <p:cNvCxnSpPr>
            <a:cxnSpLocks/>
          </p:cNvCxnSpPr>
          <p:nvPr/>
        </p:nvCxnSpPr>
        <p:spPr>
          <a:xfrm flipH="1">
            <a:off x="492430" y="1025426"/>
            <a:ext cx="6623999" cy="0"/>
          </a:xfrm>
          <a:prstGeom prst="line">
            <a:avLst/>
          </a:prstGeom>
          <a:ln>
            <a:solidFill>
              <a:srgbClr val="1A19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下矢印 185">
            <a:extLst>
              <a:ext uri="{FF2B5EF4-FFF2-40B4-BE49-F238E27FC236}">
                <a16:creationId xmlns:a16="http://schemas.microsoft.com/office/drawing/2014/main" id="{B4451A1F-44A1-7997-9CA7-0CFDC33213C6}"/>
              </a:ext>
            </a:extLst>
          </p:cNvPr>
          <p:cNvSpPr/>
          <p:nvPr/>
        </p:nvSpPr>
        <p:spPr>
          <a:xfrm rot="16200000">
            <a:off x="5861566" y="4125502"/>
            <a:ext cx="410979" cy="255173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88" name="グループ化 187">
            <a:extLst>
              <a:ext uri="{FF2B5EF4-FFF2-40B4-BE49-F238E27FC236}">
                <a16:creationId xmlns:a16="http://schemas.microsoft.com/office/drawing/2014/main" id="{EB121B4F-EFAF-5797-05F3-6887C101669D}"/>
              </a:ext>
            </a:extLst>
          </p:cNvPr>
          <p:cNvGrpSpPr/>
          <p:nvPr/>
        </p:nvGrpSpPr>
        <p:grpSpPr>
          <a:xfrm>
            <a:off x="6187792" y="6382325"/>
            <a:ext cx="904045" cy="1023538"/>
            <a:chOff x="6187792" y="3974921"/>
            <a:chExt cx="904045" cy="1023538"/>
          </a:xfrm>
        </p:grpSpPr>
        <p:sp>
          <p:nvSpPr>
            <p:cNvPr id="189" name="正方形/長方形 188">
              <a:extLst>
                <a:ext uri="{FF2B5EF4-FFF2-40B4-BE49-F238E27FC236}">
                  <a16:creationId xmlns:a16="http://schemas.microsoft.com/office/drawing/2014/main" id="{3E3D3B52-204B-CB57-57D0-BA0167EDA085}"/>
                </a:ext>
              </a:extLst>
            </p:cNvPr>
            <p:cNvSpPr/>
            <p:nvPr/>
          </p:nvSpPr>
          <p:spPr>
            <a:xfrm>
              <a:off x="6187792" y="3974921"/>
              <a:ext cx="904045" cy="1023538"/>
            </a:xfrm>
            <a:prstGeom prst="rect">
              <a:avLst/>
            </a:prstGeom>
            <a:noFill/>
            <a:ln w="6350">
              <a:solidFill>
                <a:srgbClr val="1A1918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0" name="テキスト ボックス 189">
              <a:extLst>
                <a:ext uri="{FF2B5EF4-FFF2-40B4-BE49-F238E27FC236}">
                  <a16:creationId xmlns:a16="http://schemas.microsoft.com/office/drawing/2014/main" id="{70409514-D337-2EB4-C5D9-4FAF0C914CCE}"/>
                </a:ext>
              </a:extLst>
            </p:cNvPr>
            <p:cNvSpPr txBox="1"/>
            <p:nvPr/>
          </p:nvSpPr>
          <p:spPr>
            <a:xfrm>
              <a:off x="6277820" y="4038633"/>
              <a:ext cx="713031" cy="8987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kumimoji="1" lang="ja-JP" altLang="en-US" sz="850" dirty="0">
                  <a:latin typeface="Meiryo" panose="020B0604030504040204" pitchFamily="34" charset="-128"/>
                  <a:ea typeface="Meiryo" panose="020B0604030504040204" pitchFamily="34" charset="-128"/>
                </a:rPr>
                <a:t>当てはまらない</a:t>
              </a:r>
              <a:r>
                <a:rPr kumimoji="1" lang="ja-JP" altLang="en-US" sz="800" dirty="0">
                  <a:latin typeface="Meiryo" panose="020B0604030504040204" pitchFamily="34" charset="-128"/>
                  <a:ea typeface="Meiryo" panose="020B0604030504040204" pitchFamily="34" charset="-128"/>
                </a:rPr>
                <a:t>項目が</a:t>
              </a:r>
              <a:r>
                <a:rPr kumimoji="1" lang="en-US" altLang="ja-JP" sz="800" dirty="0">
                  <a:latin typeface="Meiryo" panose="020B0604030504040204" pitchFamily="34" charset="-128"/>
                  <a:ea typeface="Meiryo" panose="020B0604030504040204" pitchFamily="34" charset="-128"/>
                </a:rPr>
                <a:t>1</a:t>
              </a:r>
              <a:r>
                <a:rPr kumimoji="1" lang="ja-JP" altLang="en-US" sz="800" dirty="0">
                  <a:latin typeface="Meiryo" panose="020B0604030504040204" pitchFamily="34" charset="-128"/>
                  <a:ea typeface="Meiryo" panose="020B0604030504040204" pitchFamily="34" charset="-128"/>
                </a:rPr>
                <a:t>つでもある場合は、担当医師に直接連絡し、指示をもらう</a:t>
              </a:r>
            </a:p>
          </p:txBody>
        </p:sp>
      </p:grpSp>
      <p:sp>
        <p:nvSpPr>
          <p:cNvPr id="191" name="下矢印 190">
            <a:extLst>
              <a:ext uri="{FF2B5EF4-FFF2-40B4-BE49-F238E27FC236}">
                <a16:creationId xmlns:a16="http://schemas.microsoft.com/office/drawing/2014/main" id="{9066CA85-F9BF-A51C-F0E3-5173BDAB4AE4}"/>
              </a:ext>
            </a:extLst>
          </p:cNvPr>
          <p:cNvSpPr/>
          <p:nvPr/>
        </p:nvSpPr>
        <p:spPr>
          <a:xfrm rot="16200000">
            <a:off x="5861566" y="6766507"/>
            <a:ext cx="410979" cy="255173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F480545-F84B-14B4-7A85-F8685348DBA8}"/>
              </a:ext>
            </a:extLst>
          </p:cNvPr>
          <p:cNvSpPr txBox="1"/>
          <p:nvPr/>
        </p:nvSpPr>
        <p:spPr>
          <a:xfrm>
            <a:off x="1100095" y="5150510"/>
            <a:ext cx="15850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b="1">
                <a:latin typeface="Meiryo" panose="020B0604030504040204" pitchFamily="34" charset="-128"/>
                <a:ea typeface="Meiryo" panose="020B0604030504040204" pitchFamily="34" charset="-128"/>
              </a:rPr>
              <a:t>病状の範囲内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9EAF255-5605-4A2D-F1B9-E06A075B3CBE}"/>
              </a:ext>
            </a:extLst>
          </p:cNvPr>
          <p:cNvSpPr txBox="1"/>
          <p:nvPr/>
        </p:nvSpPr>
        <p:spPr>
          <a:xfrm>
            <a:off x="6105795" y="2528147"/>
            <a:ext cx="10106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b="1">
                <a:latin typeface="Meiryo" panose="020B0604030504040204" pitchFamily="34" charset="-128"/>
                <a:ea typeface="Meiryo" panose="020B0604030504040204" pitchFamily="34" charset="-128"/>
              </a:rPr>
              <a:t>病状の</a:t>
            </a:r>
            <a:endParaRPr lang="en-US" altLang="ja-JP" sz="11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/>
            <a:r>
              <a:rPr lang="ja-JP" altLang="en-US" sz="1100" b="1">
                <a:latin typeface="Meiryo" panose="020B0604030504040204" pitchFamily="34" charset="-128"/>
                <a:ea typeface="Meiryo" panose="020B0604030504040204" pitchFamily="34" charset="-128"/>
              </a:rPr>
              <a:t>範囲外</a:t>
            </a:r>
          </a:p>
        </p:txBody>
      </p:sp>
    </p:spTree>
    <p:extLst>
      <p:ext uri="{BB962C8B-B14F-4D97-AF65-F5344CB8AC3E}">
        <p14:creationId xmlns:p14="http://schemas.microsoft.com/office/powerpoint/2010/main" val="679023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806</TotalTime>
  <Words>424</Words>
  <Application>Microsoft Office PowerPoint</Application>
  <PresentationFormat>ユーザー設定</PresentationFormat>
  <Paragraphs>48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MS PGothic</vt:lpstr>
      <vt:lpstr>Meiryo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立川洋一</dc:creator>
  <cp:lastModifiedBy>静岡県医師会　紅野</cp:lastModifiedBy>
  <cp:revision>207</cp:revision>
  <cp:lastPrinted>2025-06-18T01:50:35Z</cp:lastPrinted>
  <dcterms:created xsi:type="dcterms:W3CDTF">2015-12-07T01:30:06Z</dcterms:created>
  <dcterms:modified xsi:type="dcterms:W3CDTF">2025-06-18T01:58:53Z</dcterms:modified>
</cp:coreProperties>
</file>